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sldIdLst>
    <p:sldId id="256" r:id="rId2"/>
    <p:sldId id="260" r:id="rId3"/>
    <p:sldId id="258" r:id="rId4"/>
    <p:sldId id="259" r:id="rId5"/>
    <p:sldId id="261" r:id="rId6"/>
    <p:sldId id="264" r:id="rId7"/>
    <p:sldId id="274" r:id="rId8"/>
    <p:sldId id="273" r:id="rId9"/>
    <p:sldId id="263" r:id="rId10"/>
    <p:sldId id="266" r:id="rId11"/>
    <p:sldId id="267" r:id="rId12"/>
    <p:sldId id="272" r:id="rId13"/>
    <p:sldId id="268" r:id="rId14"/>
    <p:sldId id="269" r:id="rId15"/>
    <p:sldId id="270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63" autoAdjust="0"/>
  </p:normalViewPr>
  <p:slideViewPr>
    <p:cSldViewPr snapToGrid="0" snapToObjects="1">
      <p:cViewPr>
        <p:scale>
          <a:sx n="100" d="100"/>
          <a:sy n="100" d="100"/>
        </p:scale>
        <p:origin x="-95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8/8/17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8/8/17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8/8/17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8/8/17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8/8/17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8/8/17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8/8/17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8/8/17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8/8/17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8/8/17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4705" y="3441699"/>
            <a:ext cx="6629400" cy="1755475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l’union</a:t>
            </a:r>
            <a:r>
              <a:rPr lang="en-US" dirty="0" smtClean="0"/>
              <a:t> </a:t>
            </a:r>
            <a:r>
              <a:rPr lang="en-US" dirty="0" err="1"/>
              <a:t>européenne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et </a:t>
            </a:r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fromages</a:t>
            </a:r>
            <a:endParaRPr lang="en-US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401442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origines</a:t>
            </a:r>
            <a:r>
              <a:rPr lang="en-US" dirty="0" smtClean="0"/>
              <a:t> de </a:t>
            </a:r>
            <a:r>
              <a:rPr lang="en-US" dirty="0" err="1" smtClean="0"/>
              <a:t>sa</a:t>
            </a:r>
            <a:r>
              <a:rPr lang="en-US" dirty="0" smtClean="0"/>
              <a:t> fabrication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6128" y="1623073"/>
            <a:ext cx="8584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On ne </a:t>
            </a:r>
            <a:r>
              <a:rPr lang="en-US" dirty="0" err="1" smtClean="0"/>
              <a:t>connaît</a:t>
            </a:r>
            <a:r>
              <a:rPr lang="en-US" dirty="0" smtClean="0"/>
              <a:t> pas </a:t>
            </a:r>
            <a:r>
              <a:rPr lang="en-US" dirty="0" err="1" smtClean="0"/>
              <a:t>l’époque</a:t>
            </a:r>
            <a:r>
              <a:rPr lang="en-US" dirty="0" smtClean="0"/>
              <a:t> </a:t>
            </a:r>
            <a:r>
              <a:rPr lang="en-US" dirty="0" err="1" smtClean="0"/>
              <a:t>exacte</a:t>
            </a:r>
            <a:r>
              <a:rPr lang="en-US" dirty="0" smtClean="0"/>
              <a:t> de la fabrication du </a:t>
            </a:r>
            <a:r>
              <a:rPr lang="en-US" dirty="0" err="1" smtClean="0"/>
              <a:t>fromage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on la </a:t>
            </a:r>
            <a:r>
              <a:rPr lang="en-US" dirty="0" err="1" smtClean="0"/>
              <a:t>situe</a:t>
            </a:r>
            <a:r>
              <a:rPr lang="en-US" dirty="0" smtClean="0"/>
              <a:t> entre 8000 et 3000 </a:t>
            </a:r>
            <a:r>
              <a:rPr lang="en-US" dirty="0" err="1" smtClean="0"/>
              <a:t>ans</a:t>
            </a:r>
            <a:r>
              <a:rPr lang="en-US" dirty="0" smtClean="0"/>
              <a:t> </a:t>
            </a:r>
            <a:r>
              <a:rPr lang="en-US" dirty="0" err="1" smtClean="0"/>
              <a:t>avant</a:t>
            </a:r>
            <a:r>
              <a:rPr lang="en-US" dirty="0" smtClean="0"/>
              <a:t> J.C. </a:t>
            </a:r>
            <a:r>
              <a:rPr lang="en-US" dirty="0" err="1"/>
              <a:t>C</a:t>
            </a:r>
            <a:r>
              <a:rPr lang="en-US" dirty="0" err="1" smtClean="0"/>
              <a:t>ependant</a:t>
            </a:r>
            <a:r>
              <a:rPr lang="en-US" dirty="0" smtClean="0"/>
              <a:t> </a:t>
            </a:r>
            <a:r>
              <a:rPr lang="en-US" dirty="0" err="1" smtClean="0"/>
              <a:t>certaines</a:t>
            </a:r>
            <a:r>
              <a:rPr lang="en-US" dirty="0" smtClean="0"/>
              <a:t> traces </a:t>
            </a:r>
            <a:r>
              <a:rPr lang="en-US" dirty="0" err="1" smtClean="0"/>
              <a:t>remonteraient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</a:t>
            </a:r>
            <a:r>
              <a:rPr lang="en-US" dirty="0" err="1" smtClean="0"/>
              <a:t>préhistoire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La </a:t>
            </a:r>
            <a:r>
              <a:rPr lang="en-US" dirty="0" err="1" smtClean="0"/>
              <a:t>légende</a:t>
            </a:r>
            <a:r>
              <a:rPr lang="en-US" dirty="0" smtClean="0"/>
              <a:t> </a:t>
            </a:r>
            <a:r>
              <a:rPr lang="en-US" dirty="0" err="1" smtClean="0"/>
              <a:t>raconte</a:t>
            </a:r>
            <a:r>
              <a:rPr lang="en-US" dirty="0" smtClean="0"/>
              <a:t> </a:t>
            </a:r>
            <a:r>
              <a:rPr lang="en-US" dirty="0" err="1" smtClean="0"/>
              <a:t>qu’un</a:t>
            </a:r>
            <a:r>
              <a:rPr lang="en-US" dirty="0" smtClean="0"/>
              <a:t> </a:t>
            </a:r>
            <a:r>
              <a:rPr lang="en-US" dirty="0" err="1" smtClean="0"/>
              <a:t>marchand</a:t>
            </a:r>
            <a:r>
              <a:rPr lang="en-US" dirty="0" smtClean="0"/>
              <a:t> </a:t>
            </a:r>
            <a:r>
              <a:rPr lang="en-US" dirty="0" err="1" smtClean="0"/>
              <a:t>arabe</a:t>
            </a:r>
            <a:r>
              <a:rPr lang="en-US" dirty="0" smtClean="0"/>
              <a:t> </a:t>
            </a:r>
            <a:r>
              <a:rPr lang="en-US" dirty="0" err="1" smtClean="0"/>
              <a:t>avait</a:t>
            </a:r>
            <a:r>
              <a:rPr lang="en-US" dirty="0" smtClean="0"/>
              <a:t> </a:t>
            </a:r>
            <a:r>
              <a:rPr lang="en-US" dirty="0" err="1" smtClean="0"/>
              <a:t>mis</a:t>
            </a:r>
            <a:r>
              <a:rPr lang="en-US" dirty="0" smtClean="0"/>
              <a:t> du </a:t>
            </a:r>
            <a:r>
              <a:rPr lang="en-US" dirty="0" err="1" smtClean="0"/>
              <a:t>lait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un </a:t>
            </a:r>
            <a:r>
              <a:rPr lang="en-US" dirty="0" err="1" smtClean="0"/>
              <a:t>conteneur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base </a:t>
            </a:r>
            <a:r>
              <a:rPr lang="en-US" dirty="0" err="1" smtClean="0"/>
              <a:t>d’estomac</a:t>
            </a:r>
            <a:r>
              <a:rPr lang="en-US" dirty="0" smtClean="0"/>
              <a:t> d’un </a:t>
            </a:r>
            <a:r>
              <a:rPr lang="en-US" dirty="0" err="1" smtClean="0"/>
              <a:t>agneau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Le </a:t>
            </a:r>
            <a:r>
              <a:rPr lang="en-US" dirty="0" err="1" smtClean="0"/>
              <a:t>lait</a:t>
            </a:r>
            <a:r>
              <a:rPr lang="en-US" dirty="0" smtClean="0"/>
              <a:t> </a:t>
            </a:r>
            <a:r>
              <a:rPr lang="en-US" dirty="0" err="1" smtClean="0"/>
              <a:t>s’est</a:t>
            </a:r>
            <a:r>
              <a:rPr lang="en-US" dirty="0" smtClean="0"/>
              <a:t> </a:t>
            </a:r>
            <a:r>
              <a:rPr lang="en-US" dirty="0" err="1" smtClean="0"/>
              <a:t>alors</a:t>
            </a:r>
            <a:r>
              <a:rPr lang="en-US" dirty="0" smtClean="0"/>
              <a:t> </a:t>
            </a:r>
            <a:r>
              <a:rPr lang="en-US" dirty="0" err="1" smtClean="0"/>
              <a:t>transformé</a:t>
            </a:r>
            <a:r>
              <a:rPr lang="en-US" dirty="0" smtClean="0"/>
              <a:t>. Il </a:t>
            </a:r>
            <a:r>
              <a:rPr lang="en-US" dirty="0" err="1" smtClean="0"/>
              <a:t>est</a:t>
            </a:r>
            <a:r>
              <a:rPr lang="en-US" dirty="0" smtClean="0"/>
              <a:t> passé d’état </a:t>
            </a:r>
            <a:r>
              <a:rPr lang="en-US" dirty="0" err="1" smtClean="0"/>
              <a:t>liquide</a:t>
            </a:r>
            <a:r>
              <a:rPr lang="en-US" dirty="0" smtClean="0"/>
              <a:t> en </a:t>
            </a:r>
            <a:r>
              <a:rPr lang="en-US" dirty="0" err="1" smtClean="0"/>
              <a:t>état</a:t>
            </a:r>
            <a:r>
              <a:rPr lang="en-US" dirty="0" smtClean="0"/>
              <a:t> </a:t>
            </a:r>
            <a:r>
              <a:rPr lang="en-US" dirty="0" err="1" smtClean="0"/>
              <a:t>solide</a:t>
            </a:r>
            <a:r>
              <a:rPr lang="en-US" dirty="0" smtClean="0"/>
              <a:t> : le </a:t>
            </a:r>
            <a:r>
              <a:rPr lang="en-US" dirty="0" err="1" smtClean="0"/>
              <a:t>lait</a:t>
            </a:r>
            <a:r>
              <a:rPr lang="en-US" dirty="0" smtClean="0"/>
              <a:t> a </a:t>
            </a:r>
            <a:r>
              <a:rPr lang="en-US" dirty="0" err="1" smtClean="0"/>
              <a:t>fermenté</a:t>
            </a:r>
            <a:r>
              <a:rPr lang="en-US" dirty="0" smtClean="0"/>
              <a:t> et </a:t>
            </a:r>
            <a:r>
              <a:rPr lang="en-US" dirty="0" err="1" smtClean="0"/>
              <a:t>s’est</a:t>
            </a:r>
            <a:r>
              <a:rPr lang="en-US" dirty="0" smtClean="0"/>
              <a:t> </a:t>
            </a:r>
            <a:r>
              <a:rPr lang="en-US" dirty="0" err="1" smtClean="0"/>
              <a:t>coagulé</a:t>
            </a:r>
            <a:r>
              <a:rPr lang="en-US" dirty="0" smtClean="0"/>
              <a:t> au contact du </a:t>
            </a:r>
            <a:r>
              <a:rPr lang="en-US" dirty="0" err="1" smtClean="0"/>
              <a:t>conteneur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base </a:t>
            </a:r>
            <a:r>
              <a:rPr lang="en-US" dirty="0" err="1" smtClean="0"/>
              <a:t>l’estomac</a:t>
            </a:r>
            <a:r>
              <a:rPr lang="en-US" dirty="0" smtClean="0"/>
              <a:t> et de la </a:t>
            </a:r>
            <a:r>
              <a:rPr lang="en-US" dirty="0" err="1" smtClean="0"/>
              <a:t>température</a:t>
            </a:r>
            <a:r>
              <a:rPr lang="en-US" dirty="0" smtClean="0"/>
              <a:t>  du desert.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28" y="5968999"/>
            <a:ext cx="684460" cy="506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288" y="6159500"/>
            <a:ext cx="955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2.2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525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fRomages</a:t>
            </a:r>
            <a:r>
              <a:rPr lang="en-US" dirty="0" smtClean="0"/>
              <a:t> DE </a:t>
            </a:r>
            <a:r>
              <a:rPr lang="en-US" dirty="0" err="1" smtClean="0"/>
              <a:t>france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822" y="1693337"/>
            <a:ext cx="4307299" cy="4470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28" y="6164313"/>
            <a:ext cx="800626" cy="5920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1106958" y="6413500"/>
            <a:ext cx="1199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2.3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982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72" y="105935"/>
            <a:ext cx="4307299" cy="4470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701" y="4695269"/>
            <a:ext cx="6925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Il y a environ 1.000 </a:t>
            </a:r>
            <a:r>
              <a:rPr lang="en-US" dirty="0" err="1" smtClean="0"/>
              <a:t>variétés</a:t>
            </a:r>
            <a:r>
              <a:rPr lang="en-US" dirty="0" smtClean="0"/>
              <a:t> de </a:t>
            </a:r>
            <a:r>
              <a:rPr lang="en-US" dirty="0" err="1" smtClean="0"/>
              <a:t>fromage</a:t>
            </a:r>
            <a:endParaRPr lang="en-US" dirty="0" smtClean="0"/>
          </a:p>
          <a:p>
            <a:r>
              <a:rPr lang="en-US" dirty="0" smtClean="0"/>
              <a:t>en France. Les </a:t>
            </a:r>
            <a:r>
              <a:rPr lang="en-US" dirty="0" err="1" smtClean="0"/>
              <a:t>Français</a:t>
            </a:r>
            <a:r>
              <a:rPr lang="en-US" dirty="0" smtClean="0"/>
              <a:t> </a:t>
            </a:r>
            <a:r>
              <a:rPr lang="en-US" dirty="0" err="1" smtClean="0"/>
              <a:t>consomment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environ 26 kg par habitant.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0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14276"/>
            <a:ext cx="9304421" cy="1556786"/>
          </a:xfrm>
        </p:spPr>
        <p:txBody>
          <a:bodyPr>
            <a:normAutofit/>
          </a:bodyPr>
          <a:lstStyle/>
          <a:p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>les </a:t>
            </a:r>
            <a:r>
              <a:rPr lang="en-US" sz="2500" dirty="0" err="1" smtClean="0"/>
              <a:t>animaux</a:t>
            </a:r>
            <a:r>
              <a:rPr lang="en-US" sz="2500" dirty="0" smtClean="0"/>
              <a:t> pour la production du </a:t>
            </a:r>
            <a:r>
              <a:rPr lang="en-US" sz="2500" dirty="0" err="1" smtClean="0"/>
              <a:t>lait</a:t>
            </a:r>
            <a:endParaRPr lang="en-US" sz="2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95" y="2764923"/>
            <a:ext cx="2302264" cy="2834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047" y="2965448"/>
            <a:ext cx="2901212" cy="2054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538" y="2524291"/>
            <a:ext cx="3395197" cy="3961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28" y="6164313"/>
            <a:ext cx="800626" cy="592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4354" y="6375400"/>
            <a:ext cx="433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809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2" y="1693911"/>
            <a:ext cx="2532490" cy="3117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987" y="1933439"/>
            <a:ext cx="3191333" cy="2259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778" y="1396932"/>
            <a:ext cx="3734717" cy="4357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267" y="5401210"/>
            <a:ext cx="1299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chèvre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15895" y="6091167"/>
            <a:ext cx="123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vache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93368" y="4786264"/>
            <a:ext cx="118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brebis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57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522028"/>
          </a:xfrm>
        </p:spPr>
        <p:txBody>
          <a:bodyPr>
            <a:normAutofit/>
          </a:bodyPr>
          <a:lstStyle/>
          <a:p>
            <a:r>
              <a:rPr lang="en-US" dirty="0" smtClean="0"/>
              <a:t>La degustation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7400" y="2112211"/>
            <a:ext cx="42163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Camembert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Roquefort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</a:t>
            </a:r>
            <a:r>
              <a:rPr lang="en-US" dirty="0"/>
              <a:t>P</a:t>
            </a:r>
            <a:r>
              <a:rPr lang="en-US" dirty="0" smtClean="0"/>
              <a:t>etit Basque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</a:t>
            </a:r>
            <a:r>
              <a:rPr lang="en-US" dirty="0" err="1"/>
              <a:t>G</a:t>
            </a:r>
            <a:r>
              <a:rPr lang="en-US" dirty="0" err="1" smtClean="0"/>
              <a:t>ruyère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</a:t>
            </a:r>
            <a:r>
              <a:rPr lang="en-US" dirty="0" err="1"/>
              <a:t>C</a:t>
            </a:r>
            <a:r>
              <a:rPr lang="en-US" dirty="0" err="1" smtClean="0"/>
              <a:t>hèvre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Brie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2663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517346" cy="10394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drapeau</a:t>
            </a:r>
            <a:r>
              <a:rPr lang="en-US" dirty="0" smtClean="0"/>
              <a:t> de </a:t>
            </a:r>
            <a:r>
              <a:rPr lang="en-US" dirty="0" err="1" smtClean="0"/>
              <a:t>l’union</a:t>
            </a:r>
            <a:r>
              <a:rPr lang="en-US" dirty="0" smtClean="0"/>
              <a:t> </a:t>
            </a:r>
            <a:r>
              <a:rPr lang="en-US" dirty="0" err="1" smtClean="0"/>
              <a:t>européenne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347" y="1618936"/>
            <a:ext cx="3492500" cy="2324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27201" y="4064011"/>
            <a:ext cx="5676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Les 12 </a:t>
            </a:r>
            <a:r>
              <a:rPr lang="en-US" dirty="0" err="1" smtClean="0"/>
              <a:t>étoiles</a:t>
            </a:r>
            <a:r>
              <a:rPr lang="en-US" dirty="0" smtClean="0"/>
              <a:t> </a:t>
            </a:r>
            <a:r>
              <a:rPr lang="en-US" dirty="0" err="1" smtClean="0"/>
              <a:t>symbolisent</a:t>
            </a:r>
            <a:r>
              <a:rPr lang="en-US" dirty="0" smtClean="0"/>
              <a:t> les </a:t>
            </a:r>
            <a:r>
              <a:rPr lang="en-US" dirty="0" err="1" smtClean="0"/>
              <a:t>idéaux</a:t>
            </a:r>
            <a:r>
              <a:rPr lang="en-US" dirty="0" smtClean="0"/>
              <a:t> de la/l’:</a:t>
            </a:r>
          </a:p>
          <a:p>
            <a:endParaRPr lang="en-US" dirty="0"/>
          </a:p>
          <a:p>
            <a:pPr algn="ctr"/>
            <a:r>
              <a:rPr lang="en-US" dirty="0" err="1" smtClean="0"/>
              <a:t>Unité</a:t>
            </a:r>
            <a:endParaRPr lang="en-US" dirty="0" smtClean="0"/>
          </a:p>
          <a:p>
            <a:pPr algn="ctr"/>
            <a:r>
              <a:rPr lang="en-US" dirty="0" err="1" smtClean="0"/>
              <a:t>Solidarité</a:t>
            </a:r>
            <a:endParaRPr lang="en-US" dirty="0" smtClean="0"/>
          </a:p>
          <a:p>
            <a:pPr algn="ctr"/>
            <a:r>
              <a:rPr lang="en-US" dirty="0" err="1" smtClean="0"/>
              <a:t>Harmonie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     Entre les pays pour </a:t>
            </a:r>
            <a:r>
              <a:rPr lang="en-US" dirty="0" err="1" smtClean="0"/>
              <a:t>une</a:t>
            </a:r>
            <a:r>
              <a:rPr lang="en-US" dirty="0" smtClean="0"/>
              <a:t> Europe en </a:t>
            </a:r>
            <a:r>
              <a:rPr lang="en-US" dirty="0" err="1" smtClean="0"/>
              <a:t>paix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65" y="5677450"/>
            <a:ext cx="697435" cy="515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465" y="6193172"/>
            <a:ext cx="1358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1.1;1.2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830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74172"/>
            <a:ext cx="5629767" cy="1039427"/>
          </a:xfrm>
        </p:spPr>
        <p:txBody>
          <a:bodyPr/>
          <a:lstStyle/>
          <a:p>
            <a:r>
              <a:rPr lang="en-US" dirty="0" smtClean="0"/>
              <a:t>Union </a:t>
            </a:r>
            <a:r>
              <a:rPr lang="en-US" dirty="0" err="1" smtClean="0"/>
              <a:t>européenne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61" y="947408"/>
            <a:ext cx="5614737" cy="5614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632" y="0"/>
            <a:ext cx="2553368" cy="173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55895" y="2700420"/>
            <a:ext cx="279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“</a:t>
            </a:r>
            <a:r>
              <a:rPr lang="en-US" i="1" dirty="0" err="1" smtClean="0"/>
              <a:t>Unie</a:t>
            </a:r>
            <a:r>
              <a:rPr lang="en-US" i="1" dirty="0" smtClean="0"/>
              <a:t> </a:t>
            </a:r>
            <a:r>
              <a:rPr lang="en-US" i="1" dirty="0" err="1" smtClean="0"/>
              <a:t>dans</a:t>
            </a:r>
            <a:r>
              <a:rPr lang="en-US" i="1" dirty="0" smtClean="0"/>
              <a:t> la </a:t>
            </a:r>
            <a:r>
              <a:rPr lang="en-US" i="1" dirty="0" err="1" smtClean="0"/>
              <a:t>diversité</a:t>
            </a:r>
            <a:r>
              <a:rPr lang="en-US" i="1" dirty="0" smtClean="0"/>
              <a:t>”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56418" y="3195056"/>
            <a:ext cx="2874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Il y a 28 pays et 508 millions </a:t>
            </a:r>
            <a:r>
              <a:rPr lang="en-US" dirty="0" err="1" smtClean="0"/>
              <a:t>d’habitants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418" y="5844228"/>
            <a:ext cx="817482" cy="6044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99300" y="5951700"/>
            <a:ext cx="1523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1.3 / 1.4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1714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47" y="408372"/>
            <a:ext cx="8809790" cy="10394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L’Hymne</a:t>
            </a:r>
            <a:r>
              <a:rPr lang="en-US" dirty="0" smtClean="0"/>
              <a:t> </a:t>
            </a:r>
            <a:r>
              <a:rPr lang="en-US" dirty="0" err="1" smtClean="0"/>
              <a:t>européen</a:t>
            </a:r>
            <a:endParaRPr lang="en-US" dirty="0"/>
          </a:p>
        </p:txBody>
      </p:sp>
      <p:pic>
        <p:nvPicPr>
          <p:cNvPr id="5" name="hymne europé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458" y="1884951"/>
            <a:ext cx="6096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0067" y="3707416"/>
            <a:ext cx="2058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célébration</a:t>
            </a:r>
            <a:r>
              <a:rPr lang="en-US" dirty="0" smtClean="0"/>
              <a:t> de la </a:t>
            </a:r>
            <a:r>
              <a:rPr lang="en-US" dirty="0" err="1" smtClean="0"/>
              <a:t>journée</a:t>
            </a:r>
            <a:r>
              <a:rPr lang="en-US" dirty="0" smtClean="0"/>
              <a:t> </a:t>
            </a:r>
            <a:r>
              <a:rPr lang="en-US" dirty="0" err="1" smtClean="0"/>
              <a:t>européenne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le 9 </a:t>
            </a:r>
            <a:r>
              <a:rPr lang="en-US" dirty="0" err="1" smtClean="0"/>
              <a:t>mai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876" y="5613461"/>
            <a:ext cx="927276" cy="685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152" y="5956300"/>
            <a:ext cx="1019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1.5/1.6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351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36" y="-112980"/>
            <a:ext cx="8612557" cy="1585214"/>
          </a:xfrm>
        </p:spPr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monaie</a:t>
            </a:r>
            <a:r>
              <a:rPr lang="en-US" dirty="0" smtClean="0"/>
              <a:t> </a:t>
            </a:r>
            <a:r>
              <a:rPr lang="en-US" dirty="0" err="1" smtClean="0"/>
              <a:t>européenne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26" y="1314483"/>
            <a:ext cx="4902200" cy="5503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383" y="4486442"/>
            <a:ext cx="3819301" cy="21710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73700" y="1991335"/>
            <a:ext cx="331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</a:t>
            </a:r>
            <a:r>
              <a:rPr lang="en-US" i="1" dirty="0" err="1" smtClean="0"/>
              <a:t>Unie</a:t>
            </a:r>
            <a:r>
              <a:rPr lang="en-US" i="1" dirty="0" smtClean="0"/>
              <a:t> </a:t>
            </a:r>
            <a:r>
              <a:rPr lang="en-US" i="1" dirty="0" err="1" smtClean="0"/>
              <a:t>dans</a:t>
            </a:r>
            <a:r>
              <a:rPr lang="en-US" i="1" dirty="0" smtClean="0"/>
              <a:t> la </a:t>
            </a:r>
            <a:r>
              <a:rPr lang="en-US" i="1" dirty="0" err="1" smtClean="0"/>
              <a:t>diversité</a:t>
            </a:r>
            <a:r>
              <a:rPr lang="en-US" i="1" dirty="0" smtClean="0"/>
              <a:t>”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106726" y="2494701"/>
            <a:ext cx="3803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pays </a:t>
            </a:r>
            <a:r>
              <a:rPr lang="en-US" dirty="0" err="1" smtClean="0"/>
              <a:t>européens</a:t>
            </a:r>
            <a:r>
              <a:rPr lang="en-US" dirty="0" smtClean="0"/>
              <a:t> </a:t>
            </a:r>
            <a:r>
              <a:rPr lang="en-US" dirty="0" err="1" smtClean="0"/>
              <a:t>ont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commencé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utiliser</a:t>
            </a:r>
            <a:r>
              <a:rPr lang="en-US" dirty="0" smtClean="0"/>
              <a:t> la </a:t>
            </a:r>
            <a:r>
              <a:rPr lang="en-US" dirty="0" err="1" smtClean="0"/>
              <a:t>monnaie</a:t>
            </a:r>
            <a:r>
              <a:rPr lang="en-US" dirty="0" smtClean="0"/>
              <a:t> </a:t>
            </a:r>
          </a:p>
          <a:p>
            <a:r>
              <a:rPr lang="en-US" dirty="0" smtClean="0"/>
              <a:t>de </a:t>
            </a:r>
            <a:r>
              <a:rPr lang="en-US" b="1" dirty="0" err="1" smtClean="0"/>
              <a:t>l’euro</a:t>
            </a:r>
            <a:r>
              <a:rPr lang="en-US" dirty="0" smtClean="0"/>
              <a:t> le </a:t>
            </a:r>
            <a:r>
              <a:rPr lang="en-US" b="1" dirty="0" smtClean="0"/>
              <a:t>1er </a:t>
            </a:r>
            <a:r>
              <a:rPr lang="en-US" b="1" dirty="0" err="1" smtClean="0"/>
              <a:t>janvier</a:t>
            </a:r>
            <a:r>
              <a:rPr lang="en-US" b="1" smtClean="0"/>
              <a:t> </a:t>
            </a:r>
            <a:r>
              <a:rPr lang="en-US" b="1" smtClean="0"/>
              <a:t>2002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383" y="3831406"/>
            <a:ext cx="713817" cy="527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8200" y="4089400"/>
            <a:ext cx="147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1.7/1.8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2919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0" y="43187"/>
            <a:ext cx="5321146" cy="4832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0" y="5863216"/>
            <a:ext cx="419100" cy="890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140" y="6060492"/>
            <a:ext cx="35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Pays de </a:t>
            </a:r>
            <a:r>
              <a:rPr lang="en-US" dirty="0" err="1" smtClean="0"/>
              <a:t>l’UE</a:t>
            </a:r>
            <a:r>
              <a:rPr lang="en-US" dirty="0" smtClean="0"/>
              <a:t> </a:t>
            </a:r>
            <a:r>
              <a:rPr lang="en-US" dirty="0" err="1" smtClean="0"/>
              <a:t>utilisant</a:t>
            </a:r>
            <a:r>
              <a:rPr lang="en-US" dirty="0" smtClean="0"/>
              <a:t> </a:t>
            </a:r>
            <a:r>
              <a:rPr lang="en-US" dirty="0" err="1" smtClean="0"/>
              <a:t>l’euro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1492" y="6380308"/>
            <a:ext cx="3715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Pays de </a:t>
            </a:r>
            <a:r>
              <a:rPr lang="en-US" dirty="0" err="1" smtClean="0"/>
              <a:t>l’UE</a:t>
            </a:r>
            <a:r>
              <a:rPr lang="en-US" dirty="0" smtClean="0"/>
              <a:t> </a:t>
            </a:r>
            <a:r>
              <a:rPr lang="en-US" dirty="0" err="1" smtClean="0"/>
              <a:t>n’utilisant</a:t>
            </a:r>
            <a:r>
              <a:rPr lang="en-US" dirty="0" smtClean="0"/>
              <a:t> </a:t>
            </a:r>
            <a:r>
              <a:rPr lang="en-US" dirty="0" err="1" smtClean="0"/>
              <a:t>l’euro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013" y="133895"/>
            <a:ext cx="2921000" cy="2781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40" y="5159198"/>
            <a:ext cx="693060" cy="5124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1116" y="5435600"/>
            <a:ext cx="667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528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cintosh HD:Users:presenter:Desktop:zone euro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66" y="990600"/>
            <a:ext cx="4800600" cy="5255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924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900" y="304800"/>
            <a:ext cx="81389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i="1" dirty="0" smtClean="0"/>
              <a:t>Petit retour </a:t>
            </a:r>
            <a:r>
              <a:rPr lang="en-US" b="1" i="1" dirty="0" err="1" smtClean="0"/>
              <a:t>bref</a:t>
            </a:r>
            <a:r>
              <a:rPr lang="en-US" b="1" i="1" dirty="0" smtClean="0"/>
              <a:t> en </a:t>
            </a:r>
            <a:r>
              <a:rPr lang="en-US" b="1" i="1" dirty="0" err="1" smtClean="0"/>
              <a:t>arrière</a:t>
            </a:r>
            <a:endParaRPr lang="en-US" b="1" i="1" dirty="0" smtClean="0"/>
          </a:p>
          <a:p>
            <a:endParaRPr lang="en-US" dirty="0" smtClean="0"/>
          </a:p>
          <a:p>
            <a:r>
              <a:rPr lang="en-US" dirty="0" smtClean="0"/>
              <a:t>Il </a:t>
            </a:r>
            <a:r>
              <a:rPr lang="en-US" dirty="0" err="1" smtClean="0"/>
              <a:t>fallait</a:t>
            </a:r>
            <a:r>
              <a:rPr lang="en-US" dirty="0" smtClean="0"/>
              <a:t> </a:t>
            </a:r>
            <a:r>
              <a:rPr lang="en-US" dirty="0" err="1" smtClean="0"/>
              <a:t>préparer</a:t>
            </a:r>
            <a:r>
              <a:rPr lang="en-US" dirty="0" smtClean="0"/>
              <a:t> les </a:t>
            </a:r>
            <a:r>
              <a:rPr lang="en-US" dirty="0" err="1" smtClean="0"/>
              <a:t>esprits</a:t>
            </a:r>
            <a:r>
              <a:rPr lang="en-US" dirty="0" smtClean="0"/>
              <a:t> et </a:t>
            </a:r>
            <a:r>
              <a:rPr lang="en-US" dirty="0" err="1" smtClean="0"/>
              <a:t>même</a:t>
            </a:r>
            <a:r>
              <a:rPr lang="en-US" dirty="0" smtClean="0"/>
              <a:t> </a:t>
            </a:r>
            <a:r>
              <a:rPr lang="en-US" dirty="0" err="1" smtClean="0"/>
              <a:t>maintenant</a:t>
            </a:r>
            <a:r>
              <a:rPr lang="en-US" dirty="0" smtClean="0"/>
              <a:t> </a:t>
            </a:r>
            <a:r>
              <a:rPr lang="en-US" dirty="0" err="1"/>
              <a:t>l</a:t>
            </a:r>
            <a:r>
              <a:rPr lang="en-US" dirty="0" err="1" smtClean="0"/>
              <a:t>’Europe</a:t>
            </a:r>
            <a:r>
              <a:rPr lang="en-US" dirty="0" smtClean="0"/>
              <a:t> en </a:t>
            </a:r>
            <a:r>
              <a:rPr lang="en-US" dirty="0" err="1" smtClean="0"/>
              <a:t>tant</a:t>
            </a:r>
            <a:r>
              <a:rPr lang="en-US" dirty="0" smtClean="0"/>
              <a:t> </a:t>
            </a:r>
            <a:r>
              <a:rPr lang="en-US" dirty="0" err="1" smtClean="0"/>
              <a:t>qu’Union</a:t>
            </a:r>
            <a:r>
              <a:rPr lang="en-US" dirty="0" smtClean="0"/>
              <a:t> </a:t>
            </a:r>
            <a:r>
              <a:rPr lang="en-US" dirty="0" err="1" smtClean="0"/>
              <a:t>européenne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encore fragile </a:t>
            </a:r>
            <a:r>
              <a:rPr lang="en-US" dirty="0" err="1" smtClean="0"/>
              <a:t>voire</a:t>
            </a:r>
            <a:r>
              <a:rPr lang="en-US" dirty="0" smtClean="0"/>
              <a:t> </a:t>
            </a:r>
            <a:r>
              <a:rPr lang="en-US" dirty="0" err="1" smtClean="0"/>
              <a:t>fragilisée</a:t>
            </a:r>
            <a:r>
              <a:rPr lang="en-US" dirty="0" smtClean="0"/>
              <a:t> (</a:t>
            </a:r>
            <a:r>
              <a:rPr lang="en-US" dirty="0" err="1" smtClean="0"/>
              <a:t>exemple</a:t>
            </a:r>
            <a:r>
              <a:rPr lang="en-US" dirty="0" smtClean="0"/>
              <a:t> le </a:t>
            </a:r>
            <a:r>
              <a:rPr lang="en-US" dirty="0" err="1" smtClean="0"/>
              <a:t>Brexit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1651000"/>
            <a:ext cx="8777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grands</a:t>
            </a:r>
            <a:r>
              <a:rPr lang="en-US" dirty="0" smtClean="0"/>
              <a:t> </a:t>
            </a:r>
            <a:r>
              <a:rPr lang="en-US" dirty="0" err="1" smtClean="0"/>
              <a:t>noms</a:t>
            </a:r>
            <a:r>
              <a:rPr lang="en-US" dirty="0" smtClean="0"/>
              <a:t> qui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l’origine</a:t>
            </a:r>
            <a:r>
              <a:rPr lang="en-US" dirty="0" smtClean="0"/>
              <a:t> de </a:t>
            </a:r>
            <a:r>
              <a:rPr lang="en-US" dirty="0" err="1" smtClean="0"/>
              <a:t>cette</a:t>
            </a:r>
            <a:r>
              <a:rPr lang="en-US" dirty="0" smtClean="0"/>
              <a:t> construction :</a:t>
            </a:r>
          </a:p>
          <a:p>
            <a:r>
              <a:rPr lang="en-US" dirty="0" smtClean="0"/>
              <a:t>Robert </a:t>
            </a:r>
            <a:r>
              <a:rPr lang="en-US" dirty="0" err="1" smtClean="0"/>
              <a:t>Shumann</a:t>
            </a:r>
            <a:r>
              <a:rPr lang="en-US" dirty="0" smtClean="0"/>
              <a:t>, Jean Monet, le </a:t>
            </a:r>
            <a:r>
              <a:rPr lang="en-US" dirty="0" err="1" smtClean="0"/>
              <a:t>général</a:t>
            </a:r>
            <a:r>
              <a:rPr lang="en-US" dirty="0" smtClean="0"/>
              <a:t> de Gaulle, </a:t>
            </a:r>
            <a:r>
              <a:rPr lang="en-US" dirty="0" err="1" smtClean="0"/>
              <a:t>Konrade</a:t>
            </a:r>
            <a:r>
              <a:rPr lang="en-US" dirty="0" smtClean="0"/>
              <a:t> Adenauer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8000" y="28575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1957:  le </a:t>
            </a:r>
            <a:r>
              <a:rPr lang="en-US" dirty="0" err="1" smtClean="0"/>
              <a:t>traité</a:t>
            </a:r>
            <a:r>
              <a:rPr lang="en-US" dirty="0" smtClean="0"/>
              <a:t> de Rome, </a:t>
            </a:r>
            <a:r>
              <a:rPr lang="en-US" dirty="0" err="1" smtClean="0"/>
              <a:t>l’Europe</a:t>
            </a:r>
            <a:r>
              <a:rPr lang="en-US" dirty="0" smtClean="0"/>
              <a:t> des six (</a:t>
            </a:r>
            <a:r>
              <a:rPr lang="en-US" dirty="0"/>
              <a:t>M</a:t>
            </a:r>
            <a:r>
              <a:rPr lang="en-US" dirty="0" smtClean="0"/>
              <a:t>arché </a:t>
            </a:r>
            <a:r>
              <a:rPr lang="en-US" dirty="0" err="1" smtClean="0"/>
              <a:t>commun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6900" y="3454400"/>
            <a:ext cx="65659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1991: le </a:t>
            </a:r>
            <a:r>
              <a:rPr lang="en-US" dirty="0" err="1" smtClean="0"/>
              <a:t>traité</a:t>
            </a:r>
            <a:r>
              <a:rPr lang="en-US" dirty="0" smtClean="0"/>
              <a:t> de Maastricht 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* </a:t>
            </a:r>
            <a:r>
              <a:rPr lang="en-US" dirty="0" err="1"/>
              <a:t>D</a:t>
            </a:r>
            <a:r>
              <a:rPr lang="en-US" dirty="0" err="1" smtClean="0"/>
              <a:t>ouze</a:t>
            </a:r>
            <a:r>
              <a:rPr lang="en-US" dirty="0" smtClean="0"/>
              <a:t> pays  </a:t>
            </a:r>
          </a:p>
          <a:p>
            <a:r>
              <a:rPr lang="en-US" dirty="0"/>
              <a:t> </a:t>
            </a:r>
            <a:r>
              <a:rPr lang="en-US" dirty="0" smtClean="0"/>
              <a:t>         * Circulation des </a:t>
            </a:r>
            <a:r>
              <a:rPr lang="en-US" dirty="0" err="1" smtClean="0"/>
              <a:t>marchandises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* </a:t>
            </a:r>
            <a:r>
              <a:rPr lang="en-US" dirty="0" err="1"/>
              <a:t>C</a:t>
            </a:r>
            <a:r>
              <a:rPr lang="en-US" dirty="0" err="1" smtClean="0"/>
              <a:t>ours</a:t>
            </a:r>
            <a:r>
              <a:rPr lang="en-US" dirty="0" smtClean="0"/>
              <a:t> de justice </a:t>
            </a:r>
            <a:r>
              <a:rPr lang="en-US" dirty="0" err="1" smtClean="0"/>
              <a:t>européenne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* </a:t>
            </a:r>
            <a:r>
              <a:rPr lang="en-US" dirty="0" err="1"/>
              <a:t>F</a:t>
            </a:r>
            <a:r>
              <a:rPr lang="en-US" dirty="0" err="1" smtClean="0"/>
              <a:t>onds</a:t>
            </a:r>
            <a:r>
              <a:rPr lang="en-US" dirty="0" smtClean="0"/>
              <a:t> social </a:t>
            </a:r>
          </a:p>
          <a:p>
            <a:r>
              <a:rPr lang="en-US" dirty="0"/>
              <a:t> </a:t>
            </a:r>
            <a:r>
              <a:rPr lang="en-US" dirty="0" smtClean="0"/>
              <a:t>         * </a:t>
            </a:r>
            <a:r>
              <a:rPr lang="en-US" dirty="0" err="1" smtClean="0"/>
              <a:t>Parlement</a:t>
            </a:r>
            <a:r>
              <a:rPr lang="en-US" dirty="0" smtClean="0"/>
              <a:t> </a:t>
            </a:r>
            <a:r>
              <a:rPr lang="en-US" dirty="0" err="1" smtClean="0"/>
              <a:t>européen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Strasbourg (1999)</a:t>
            </a:r>
          </a:p>
          <a:p>
            <a:r>
              <a:rPr lang="en-US" dirty="0"/>
              <a:t> </a:t>
            </a:r>
            <a:r>
              <a:rPr lang="en-US" dirty="0" smtClean="0"/>
              <a:t>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51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174" y="408373"/>
            <a:ext cx="8260672" cy="518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L’origin</a:t>
            </a:r>
            <a:r>
              <a:rPr lang="en-US" dirty="0" err="1"/>
              <a:t>e</a:t>
            </a:r>
            <a:r>
              <a:rPr lang="en-US" dirty="0" smtClean="0"/>
              <a:t> du mot “</a:t>
            </a:r>
            <a:r>
              <a:rPr lang="en-US" dirty="0" err="1" smtClean="0"/>
              <a:t>fromage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50549" y="3190000"/>
            <a:ext cx="4493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 mot </a:t>
            </a:r>
            <a:r>
              <a:rPr lang="en-US" dirty="0" err="1" smtClean="0"/>
              <a:t>fromage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derivé</a:t>
            </a:r>
            <a:r>
              <a:rPr lang="en-US" dirty="0" smtClean="0"/>
              <a:t> du mot </a:t>
            </a:r>
            <a:r>
              <a:rPr lang="en-US" dirty="0" err="1" smtClean="0"/>
              <a:t>latin</a:t>
            </a:r>
            <a:r>
              <a:rPr lang="en-US" dirty="0" smtClean="0"/>
              <a:t> </a:t>
            </a:r>
            <a:r>
              <a:rPr lang="en-US" b="1" i="1" dirty="0" err="1" smtClean="0"/>
              <a:t>formaticum</a:t>
            </a:r>
            <a:r>
              <a:rPr lang="en-US" i="1" dirty="0" smtClean="0"/>
              <a:t>.</a:t>
            </a:r>
          </a:p>
          <a:p>
            <a:pPr algn="ctr"/>
            <a:endParaRPr lang="en-US" i="1" dirty="0" smtClean="0"/>
          </a:p>
          <a:p>
            <a:r>
              <a:rPr lang="en-US" i="1" dirty="0" smtClean="0"/>
              <a:t> </a:t>
            </a:r>
            <a:r>
              <a:rPr lang="en-US" dirty="0" smtClean="0"/>
              <a:t>Il </a:t>
            </a:r>
            <a:r>
              <a:rPr lang="en-US" dirty="0" err="1" smtClean="0"/>
              <a:t>signifie</a:t>
            </a:r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ce</a:t>
            </a:r>
            <a:r>
              <a:rPr lang="en-US" dirty="0" smtClean="0"/>
              <a:t> qui </a:t>
            </a:r>
            <a:r>
              <a:rPr lang="en-US" dirty="0" err="1" smtClean="0"/>
              <a:t>est</a:t>
            </a:r>
            <a:r>
              <a:rPr lang="en-US" dirty="0" smtClean="0"/>
              <a:t> fait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forme</a:t>
            </a:r>
            <a:r>
              <a:rPr lang="en-US" dirty="0" smtClean="0"/>
              <a:t>” en </a:t>
            </a:r>
            <a:r>
              <a:rPr lang="en-US" dirty="0" err="1" smtClean="0"/>
              <a:t>vieux</a:t>
            </a:r>
            <a:r>
              <a:rPr lang="en-US" dirty="0" smtClean="0"/>
              <a:t> </a:t>
            </a:r>
            <a:r>
              <a:rPr lang="en-US" dirty="0" err="1" smtClean="0"/>
              <a:t>français</a:t>
            </a:r>
            <a:r>
              <a:rPr lang="en-US" dirty="0" smtClean="0"/>
              <a:t> on </a:t>
            </a:r>
            <a:r>
              <a:rPr lang="en-US" dirty="0" err="1" smtClean="0"/>
              <a:t>disait</a:t>
            </a:r>
            <a:r>
              <a:rPr lang="en-US" dirty="0" smtClean="0"/>
              <a:t>        “</a:t>
            </a:r>
            <a:r>
              <a:rPr lang="en-US" b="1" dirty="0" err="1" smtClean="0"/>
              <a:t>formage</a:t>
            </a:r>
            <a:r>
              <a:rPr lang="en-US" b="1" dirty="0" smtClean="0"/>
              <a:t>”.</a:t>
            </a:r>
          </a:p>
          <a:p>
            <a:r>
              <a:rPr lang="en-US" b="1" dirty="0"/>
              <a:t> </a:t>
            </a:r>
            <a:endParaRPr lang="en-US" b="1" dirty="0" smtClean="0"/>
          </a:p>
          <a:p>
            <a:r>
              <a:rPr lang="en-US" dirty="0" smtClean="0"/>
              <a:t>  </a:t>
            </a:r>
            <a:r>
              <a:rPr lang="en-US" dirty="0" err="1" smtClean="0"/>
              <a:t>Puis</a:t>
            </a:r>
            <a:r>
              <a:rPr lang="en-US" dirty="0" smtClean="0"/>
              <a:t> pour des raisons </a:t>
            </a:r>
            <a:r>
              <a:rPr lang="en-US" dirty="0" err="1" smtClean="0"/>
              <a:t>phonétiques</a:t>
            </a:r>
            <a:r>
              <a:rPr lang="en-US" dirty="0" smtClean="0"/>
              <a:t>, on </a:t>
            </a:r>
          </a:p>
          <a:p>
            <a:r>
              <a:rPr lang="en-US" dirty="0"/>
              <a:t> </a:t>
            </a:r>
            <a:r>
              <a:rPr lang="en-US" dirty="0" smtClean="0"/>
              <a:t> a </a:t>
            </a:r>
            <a:r>
              <a:rPr lang="en-US" dirty="0" err="1" smtClean="0"/>
              <a:t>inversé</a:t>
            </a:r>
            <a:r>
              <a:rPr lang="en-US" dirty="0" smtClean="0"/>
              <a:t> les </a:t>
            </a:r>
            <a:r>
              <a:rPr lang="en-US" dirty="0" err="1" smtClean="0"/>
              <a:t>lettres</a:t>
            </a:r>
            <a:r>
              <a:rPr lang="en-US" dirty="0" smtClean="0"/>
              <a:t> [o] [r]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9" y="2272167"/>
            <a:ext cx="4268721" cy="3101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89" y="6081717"/>
            <a:ext cx="740611" cy="5476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6108700"/>
            <a:ext cx="910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2.1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0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4964</TotalTime>
  <Words>382</Words>
  <Application>Microsoft Macintosh PowerPoint</Application>
  <PresentationFormat>On-screen Show (4:3)</PresentationFormat>
  <Paragraphs>79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Apothecary</vt:lpstr>
      <vt:lpstr> l’union européenne    et quelques fromages</vt:lpstr>
      <vt:lpstr>LE drapeau de l’union européenne</vt:lpstr>
      <vt:lpstr>Union européenne</vt:lpstr>
      <vt:lpstr> L’Hymne européen</vt:lpstr>
      <vt:lpstr>la monaie européenne</vt:lpstr>
      <vt:lpstr>PowerPoint Presentation</vt:lpstr>
      <vt:lpstr>PowerPoint Presentation</vt:lpstr>
      <vt:lpstr>PowerPoint Presentation</vt:lpstr>
      <vt:lpstr> L’origine du mot “fromage”</vt:lpstr>
      <vt:lpstr>Les origines de sa fabrication</vt:lpstr>
      <vt:lpstr>Quelques fRomages DE france</vt:lpstr>
      <vt:lpstr>PowerPoint Presentation</vt:lpstr>
      <vt:lpstr> les animaux pour la production du lait</vt:lpstr>
      <vt:lpstr>PowerPoint Presentation</vt:lpstr>
      <vt:lpstr>La degustation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Quesos &amp; Fromages</dc:title>
  <dc:creator>Sonsoles Cardalliaguet</dc:creator>
  <cp:lastModifiedBy>Remy Emmanuelle</cp:lastModifiedBy>
  <cp:revision>131</cp:revision>
  <dcterms:created xsi:type="dcterms:W3CDTF">2014-03-03T15:19:38Z</dcterms:created>
  <dcterms:modified xsi:type="dcterms:W3CDTF">2017-08-08T14:10:52Z</dcterms:modified>
</cp:coreProperties>
</file>